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6331744" y="1263372"/>
            <a:ext cx="7453312" cy="35166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923"/>
              </a:lnSpc>
              <a:buNone/>
            </a:pPr>
            <a:r>
              <a:rPr lang="en-US" sz="5325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Surgimento e trajetória atual do Linux KDuXP e suporte ao Sistema</a:t>
            </a:r>
            <a:endParaRPr lang="en-US" sz="5325" dirty="0"/>
          </a:p>
        </p:txBody>
      </p:sp>
      <p:sp>
        <p:nvSpPr>
          <p:cNvPr id="5" name="Text 3"/>
          <p:cNvSpPr/>
          <p:nvPr/>
        </p:nvSpPr>
        <p:spPr>
          <a:xfrm>
            <a:off x="6331744" y="5118140"/>
            <a:ext cx="7453312" cy="1216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95"/>
              </a:lnSpc>
              <a:buNone/>
            </a:pPr>
            <a:r>
              <a:rPr lang="en-US" sz="1775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é uma distribuição Linux feita para usuários do sistema operacional Windows. Desde seu surgimento, ele vem conquistando usuários e fornecendo uma opção livre de virus e malware.</a:t>
            </a:r>
            <a:endParaRPr lang="en-US" sz="1775" dirty="0"/>
          </a:p>
        </p:txBody>
      </p:sp>
      <p:sp>
        <p:nvSpPr>
          <p:cNvPr id="6" name="Shape 4"/>
          <p:cNvSpPr/>
          <p:nvPr/>
        </p:nvSpPr>
        <p:spPr>
          <a:xfrm>
            <a:off x="6371630" y="7542490"/>
            <a:ext cx="377666" cy="377666"/>
          </a:xfrm>
          <a:prstGeom prst="roundRect">
            <a:avLst>
              <a:gd name="adj" fmla="val 2420944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9250" y="7550110"/>
            <a:ext cx="362426" cy="36242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05017" y="6566059"/>
            <a:ext cx="4381500" cy="39445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106"/>
              </a:lnSpc>
              <a:buNone/>
            </a:pPr>
            <a:r>
              <a:rPr lang="en-US" sz="2219" b="1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by Antonio Querino Bastos Neto</a:t>
            </a:r>
            <a:endParaRPr lang="en-US" sz="2219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85230" y="1754148"/>
            <a:ext cx="9860280" cy="7672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42"/>
              </a:lnSpc>
              <a:buNone/>
            </a:pPr>
            <a:r>
              <a:rPr lang="en-US" sz="4647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O Surgimento do Linux KDuXP</a:t>
            </a:r>
            <a:endParaRPr lang="en-US" sz="4647" dirty="0"/>
          </a:p>
        </p:txBody>
      </p:sp>
      <p:sp>
        <p:nvSpPr>
          <p:cNvPr id="5" name="Shape 3"/>
          <p:cNvSpPr/>
          <p:nvPr/>
        </p:nvSpPr>
        <p:spPr>
          <a:xfrm>
            <a:off x="885230" y="2875478"/>
            <a:ext cx="4129326" cy="3599855"/>
          </a:xfrm>
          <a:prstGeom prst="roundRect">
            <a:avLst>
              <a:gd name="adj" fmla="val 1967"/>
            </a:avLst>
          </a:prstGeom>
          <a:solidFill>
            <a:srgbClr val="171542"/>
          </a:solidFill>
          <a:ln/>
        </p:spPr>
      </p:sp>
      <p:sp>
        <p:nvSpPr>
          <p:cNvPr id="6" name="Text 4"/>
          <p:cNvSpPr/>
          <p:nvPr/>
        </p:nvSpPr>
        <p:spPr>
          <a:xfrm>
            <a:off x="1121212" y="3111460"/>
            <a:ext cx="3619500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Busca por alternativas</a:t>
            </a:r>
            <a:endParaRPr lang="en-US" sz="2324" dirty="0"/>
          </a:p>
        </p:txBody>
      </p:sp>
      <p:sp>
        <p:nvSpPr>
          <p:cNvPr id="7" name="Text 5"/>
          <p:cNvSpPr/>
          <p:nvPr/>
        </p:nvSpPr>
        <p:spPr>
          <a:xfrm>
            <a:off x="1121212" y="3731062"/>
            <a:ext cx="3657362" cy="1699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falta de confiabilidade dos sistemas operacionais proprietários levou à procura de alternativas no mundo Linux.</a:t>
            </a:r>
            <a:endParaRPr lang="en-US" sz="1859" dirty="0"/>
          </a:p>
        </p:txBody>
      </p:sp>
      <p:sp>
        <p:nvSpPr>
          <p:cNvPr id="8" name="Shape 6"/>
          <p:cNvSpPr/>
          <p:nvPr/>
        </p:nvSpPr>
        <p:spPr>
          <a:xfrm>
            <a:off x="5250537" y="2875478"/>
            <a:ext cx="4129326" cy="3599855"/>
          </a:xfrm>
          <a:prstGeom prst="roundRect">
            <a:avLst>
              <a:gd name="adj" fmla="val 1967"/>
            </a:avLst>
          </a:prstGeom>
          <a:solidFill>
            <a:srgbClr val="171542"/>
          </a:solidFill>
          <a:ln/>
        </p:spPr>
      </p:sp>
      <p:sp>
        <p:nvSpPr>
          <p:cNvPr id="9" name="Text 7"/>
          <p:cNvSpPr/>
          <p:nvPr/>
        </p:nvSpPr>
        <p:spPr>
          <a:xfrm>
            <a:off x="5486519" y="3111460"/>
            <a:ext cx="3657362" cy="76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 inspiração no Kubuntu</a:t>
            </a:r>
            <a:endParaRPr lang="en-US" sz="2324" dirty="0"/>
          </a:p>
        </p:txBody>
      </p:sp>
      <p:sp>
        <p:nvSpPr>
          <p:cNvPr id="10" name="Text 8"/>
          <p:cNvSpPr/>
          <p:nvPr/>
        </p:nvSpPr>
        <p:spPr>
          <a:xfrm>
            <a:off x="5486519" y="4114681"/>
            <a:ext cx="3657362" cy="2124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Com base no Kubuntu, o Linux KDuXP foi criado com o intuito de fornecer uma experiência semelhante ao Windows para novos usuários do Linux.</a:t>
            </a:r>
            <a:endParaRPr lang="en-US" sz="1859" dirty="0"/>
          </a:p>
        </p:txBody>
      </p:sp>
      <p:sp>
        <p:nvSpPr>
          <p:cNvPr id="11" name="Shape 9"/>
          <p:cNvSpPr/>
          <p:nvPr/>
        </p:nvSpPr>
        <p:spPr>
          <a:xfrm>
            <a:off x="9615845" y="2875478"/>
            <a:ext cx="4129326" cy="3599855"/>
          </a:xfrm>
          <a:prstGeom prst="roundRect">
            <a:avLst>
              <a:gd name="adj" fmla="val 1967"/>
            </a:avLst>
          </a:prstGeom>
          <a:solidFill>
            <a:srgbClr val="171542"/>
          </a:solidFill>
          <a:ln/>
        </p:spPr>
      </p:sp>
      <p:sp>
        <p:nvSpPr>
          <p:cNvPr id="12" name="Text 10"/>
          <p:cNvSpPr/>
          <p:nvPr/>
        </p:nvSpPr>
        <p:spPr>
          <a:xfrm>
            <a:off x="9851827" y="3111460"/>
            <a:ext cx="3657362" cy="76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Sucesso entre os usuários</a:t>
            </a:r>
            <a:endParaRPr lang="en-US" sz="2324" dirty="0"/>
          </a:p>
        </p:txBody>
      </p:sp>
      <p:sp>
        <p:nvSpPr>
          <p:cNvPr id="13" name="Text 11"/>
          <p:cNvSpPr/>
          <p:nvPr/>
        </p:nvSpPr>
        <p:spPr>
          <a:xfrm>
            <a:off x="9851827" y="4114681"/>
            <a:ext cx="3657362" cy="1699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sucesso da combinação intuitiva do Linux KDuXP com a familiaridade do ambiente de trabalho do Windows foi imediata.</a:t>
            </a:r>
            <a:endParaRPr lang="en-US" sz="185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22841" y="801648"/>
            <a:ext cx="6888480" cy="713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615"/>
              </a:lnSpc>
              <a:buNone/>
            </a:pPr>
            <a:r>
              <a:rPr lang="en-US" sz="4319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O que é o Linux KDuXP</a:t>
            </a:r>
            <a:endParaRPr lang="en-US" sz="4319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5296" y="1770459"/>
            <a:ext cx="3069074" cy="306907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32617" y="4915614"/>
            <a:ext cx="3962400" cy="3565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808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Sistema Operacional Livre</a:t>
            </a:r>
            <a:endParaRPr lang="en-US" sz="2160" dirty="0"/>
          </a:p>
        </p:txBody>
      </p:sp>
      <p:sp>
        <p:nvSpPr>
          <p:cNvPr id="7" name="Text 4"/>
          <p:cNvSpPr/>
          <p:nvPr/>
        </p:nvSpPr>
        <p:spPr>
          <a:xfrm>
            <a:off x="822841" y="5491520"/>
            <a:ext cx="4182070" cy="15797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10"/>
              </a:lnSpc>
              <a:buNone/>
            </a:pPr>
            <a:r>
              <a:rPr lang="en-US" sz="1728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é um sistema operacional baseado no código-fonte aberto, permitindo que os usuários modifiquem e compartilhem o código.</a:t>
            </a:r>
            <a:endParaRPr lang="en-US" sz="1728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03" y="1770459"/>
            <a:ext cx="3069074" cy="30690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24224" y="4915614"/>
            <a:ext cx="4182070" cy="713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808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Ambiente de Trabalho Intuitivo</a:t>
            </a:r>
            <a:endParaRPr lang="en-US" sz="2160" dirty="0"/>
          </a:p>
        </p:txBody>
      </p:sp>
      <p:sp>
        <p:nvSpPr>
          <p:cNvPr id="10" name="Text 6"/>
          <p:cNvSpPr/>
          <p:nvPr/>
        </p:nvSpPr>
        <p:spPr>
          <a:xfrm>
            <a:off x="5224224" y="5848112"/>
            <a:ext cx="4182070" cy="15797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10"/>
              </a:lnSpc>
              <a:buNone/>
            </a:pPr>
            <a:r>
              <a:rPr lang="en-US" sz="1728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apresenta um ambiente de trabalho KDE intuitivo para novos usuários, combinando atributos do Windows com a liberdade do Linux.</a:t>
            </a:r>
            <a:endParaRPr lang="en-US" sz="1728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911" y="1770459"/>
            <a:ext cx="3069074" cy="306907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25608" y="4915614"/>
            <a:ext cx="4182070" cy="713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808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Software Open Source e Gratuito</a:t>
            </a:r>
            <a:endParaRPr lang="en-US" sz="2160" dirty="0"/>
          </a:p>
        </p:txBody>
      </p:sp>
      <p:sp>
        <p:nvSpPr>
          <p:cNvPr id="13" name="Text 8"/>
          <p:cNvSpPr/>
          <p:nvPr/>
        </p:nvSpPr>
        <p:spPr>
          <a:xfrm>
            <a:off x="9625608" y="5848112"/>
            <a:ext cx="4182070" cy="15797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110"/>
              </a:lnSpc>
              <a:buNone/>
            </a:pPr>
            <a:r>
              <a:rPr lang="en-US" sz="1728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inclui uma ampla gama de aplicativos open source gratuitos, permitindo que os usuários obtenham uma experiência totalmente livre e sem custos.</a:t>
            </a:r>
            <a:endParaRPr lang="en-US" sz="17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85230" y="649129"/>
            <a:ext cx="8702040" cy="7672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42"/>
              </a:lnSpc>
              <a:buNone/>
            </a:pPr>
            <a:r>
              <a:rPr lang="en-US" sz="4647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Características do sistema</a:t>
            </a:r>
            <a:endParaRPr lang="en-US" sz="4647" dirty="0"/>
          </a:p>
        </p:txBody>
      </p:sp>
      <p:sp>
        <p:nvSpPr>
          <p:cNvPr id="5" name="Shape 3"/>
          <p:cNvSpPr/>
          <p:nvPr/>
        </p:nvSpPr>
        <p:spPr>
          <a:xfrm>
            <a:off x="885230" y="4727138"/>
            <a:ext cx="12859941" cy="15240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6" name="Shape 4"/>
          <p:cNvSpPr/>
          <p:nvPr/>
        </p:nvSpPr>
        <p:spPr>
          <a:xfrm>
            <a:off x="4033599" y="4727138"/>
            <a:ext cx="15240" cy="826294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7" name="Shape 5"/>
          <p:cNvSpPr/>
          <p:nvPr/>
        </p:nvSpPr>
        <p:spPr>
          <a:xfrm>
            <a:off x="3775710" y="4461629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8" name="Text 6"/>
          <p:cNvSpPr/>
          <p:nvPr/>
        </p:nvSpPr>
        <p:spPr>
          <a:xfrm>
            <a:off x="3972639" y="4496991"/>
            <a:ext cx="137160" cy="4602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625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788" dirty="0"/>
          </a:p>
        </p:txBody>
      </p:sp>
      <p:sp>
        <p:nvSpPr>
          <p:cNvPr id="9" name="Text 7"/>
          <p:cNvSpPr/>
          <p:nvPr/>
        </p:nvSpPr>
        <p:spPr>
          <a:xfrm>
            <a:off x="2860834" y="5789414"/>
            <a:ext cx="2360771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Personalizável</a:t>
            </a:r>
            <a:endParaRPr lang="en-US" sz="2324" dirty="0"/>
          </a:p>
        </p:txBody>
      </p:sp>
      <p:sp>
        <p:nvSpPr>
          <p:cNvPr id="10" name="Text 8"/>
          <p:cNvSpPr/>
          <p:nvPr/>
        </p:nvSpPr>
        <p:spPr>
          <a:xfrm>
            <a:off x="1121212" y="6409015"/>
            <a:ext cx="5840016" cy="12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é altamente personalizável, com inúmeras maneiras de ajustar a aparência e a funcionalidade.</a:t>
            </a:r>
            <a:endParaRPr lang="en-US" sz="1859" dirty="0"/>
          </a:p>
        </p:txBody>
      </p:sp>
      <p:sp>
        <p:nvSpPr>
          <p:cNvPr id="11" name="Shape 9"/>
          <p:cNvSpPr/>
          <p:nvPr/>
        </p:nvSpPr>
        <p:spPr>
          <a:xfrm>
            <a:off x="7307580" y="3900845"/>
            <a:ext cx="15240" cy="826294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049691" y="4461629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13" name="Text 11"/>
          <p:cNvSpPr/>
          <p:nvPr/>
        </p:nvSpPr>
        <p:spPr>
          <a:xfrm>
            <a:off x="7204710" y="4496991"/>
            <a:ext cx="220980" cy="4602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625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788" dirty="0"/>
          </a:p>
        </p:txBody>
      </p:sp>
      <p:sp>
        <p:nvSpPr>
          <p:cNvPr id="14" name="Text 12"/>
          <p:cNvSpPr/>
          <p:nvPr/>
        </p:nvSpPr>
        <p:spPr>
          <a:xfrm>
            <a:off x="4846320" y="1770459"/>
            <a:ext cx="4937760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Compatibilidade de Hardware</a:t>
            </a:r>
            <a:endParaRPr lang="en-US" sz="2324" dirty="0"/>
          </a:p>
        </p:txBody>
      </p:sp>
      <p:sp>
        <p:nvSpPr>
          <p:cNvPr id="15" name="Text 13"/>
          <p:cNvSpPr/>
          <p:nvPr/>
        </p:nvSpPr>
        <p:spPr>
          <a:xfrm>
            <a:off x="4395192" y="2390061"/>
            <a:ext cx="5840016" cy="12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opera em uma ampla variedade de hardware, oferecendo alto desempenho para os usuários.</a:t>
            </a:r>
            <a:endParaRPr lang="en-US" sz="1859" dirty="0"/>
          </a:p>
        </p:txBody>
      </p:sp>
      <p:sp>
        <p:nvSpPr>
          <p:cNvPr id="16" name="Shape 14"/>
          <p:cNvSpPr/>
          <p:nvPr/>
        </p:nvSpPr>
        <p:spPr>
          <a:xfrm>
            <a:off x="10581561" y="4727138"/>
            <a:ext cx="15240" cy="826294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17" name="Shape 15"/>
          <p:cNvSpPr/>
          <p:nvPr/>
        </p:nvSpPr>
        <p:spPr>
          <a:xfrm>
            <a:off x="10323671" y="4461629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18" name="Text 16"/>
          <p:cNvSpPr/>
          <p:nvPr/>
        </p:nvSpPr>
        <p:spPr>
          <a:xfrm>
            <a:off x="10474881" y="4496991"/>
            <a:ext cx="228600" cy="4602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625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788" dirty="0"/>
          </a:p>
        </p:txBody>
      </p:sp>
      <p:sp>
        <p:nvSpPr>
          <p:cNvPr id="19" name="Text 17"/>
          <p:cNvSpPr/>
          <p:nvPr/>
        </p:nvSpPr>
        <p:spPr>
          <a:xfrm>
            <a:off x="9408795" y="5789414"/>
            <a:ext cx="2360771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Segurança</a:t>
            </a:r>
            <a:endParaRPr lang="en-US" sz="2324" dirty="0"/>
          </a:p>
        </p:txBody>
      </p:sp>
      <p:sp>
        <p:nvSpPr>
          <p:cNvPr id="20" name="Text 18"/>
          <p:cNvSpPr/>
          <p:nvPr/>
        </p:nvSpPr>
        <p:spPr>
          <a:xfrm>
            <a:off x="7669173" y="6409015"/>
            <a:ext cx="5840016" cy="12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Ambientes de trabalho seguros mantidos e atualizados garantem um sistema operacional totalmente protegido de vírus e malware.</a:t>
            </a:r>
            <a:endParaRPr lang="en-US" sz="1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00695" y="935712"/>
            <a:ext cx="11620500" cy="6940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5"/>
              </a:lnSpc>
              <a:buNone/>
            </a:pPr>
            <a:r>
              <a:rPr lang="en-US" sz="420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Quem Fornece suporte ao Linux KDuXP</a:t>
            </a:r>
            <a:endParaRPr lang="en-US" sz="4204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2531" y="2537698"/>
            <a:ext cx="3777377" cy="377737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613898" y="5580102"/>
            <a:ext cx="2781300" cy="34694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732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Comunidade Linux</a:t>
            </a:r>
            <a:endParaRPr lang="en-US" sz="2102" dirty="0"/>
          </a:p>
        </p:txBody>
      </p:sp>
      <p:sp>
        <p:nvSpPr>
          <p:cNvPr id="7" name="Text 4"/>
          <p:cNvSpPr/>
          <p:nvPr/>
        </p:nvSpPr>
        <p:spPr>
          <a:xfrm>
            <a:off x="800695" y="6140529"/>
            <a:ext cx="6407825" cy="115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027"/>
              </a:lnSpc>
              <a:buNone/>
            </a:pPr>
            <a:r>
              <a:rPr lang="en-US" sz="1681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comunidade Linux é fundamental na manutenção e desenvolvimento do KDuXP, fornecendo suporte contínuo e constante atualização.</a:t>
            </a:r>
            <a:endParaRPr lang="en-US" sz="1681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492" y="2537698"/>
            <a:ext cx="3777377" cy="377737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299972" y="5580102"/>
            <a:ext cx="2651760" cy="34694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732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Comunidade KDE</a:t>
            </a:r>
            <a:endParaRPr lang="en-US" sz="2102" dirty="0"/>
          </a:p>
        </p:txBody>
      </p:sp>
      <p:sp>
        <p:nvSpPr>
          <p:cNvPr id="10" name="Text 6"/>
          <p:cNvSpPr/>
          <p:nvPr/>
        </p:nvSpPr>
        <p:spPr>
          <a:xfrm>
            <a:off x="7421999" y="6140529"/>
            <a:ext cx="6407825" cy="7689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3027"/>
              </a:lnSpc>
              <a:buNone/>
            </a:pPr>
            <a:r>
              <a:rPr lang="en-US" sz="1681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comunidade KDE é essencial para a evolução contínua da interface gráfica e do ambiente de trabalho do Linux KDuXP.</a:t>
            </a:r>
            <a:endParaRPr lang="en-US" sz="16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12959" y="792718"/>
            <a:ext cx="7518083" cy="140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548"/>
              </a:lnSpc>
              <a:buNone/>
            </a:pPr>
            <a:r>
              <a:rPr lang="en-US" sz="426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 trajetória atual do Linux KDuXP</a:t>
            </a:r>
            <a:endParaRPr lang="en-US" sz="4268" dirty="0"/>
          </a:p>
        </p:txBody>
      </p:sp>
      <p:sp>
        <p:nvSpPr>
          <p:cNvPr id="5" name="Shape 3"/>
          <p:cNvSpPr/>
          <p:nvPr/>
        </p:nvSpPr>
        <p:spPr>
          <a:xfrm>
            <a:off x="885230" y="2699980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6" name="Text 4"/>
          <p:cNvSpPr/>
          <p:nvPr/>
        </p:nvSpPr>
        <p:spPr>
          <a:xfrm>
            <a:off x="992029" y="2708672"/>
            <a:ext cx="129540" cy="4227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329"/>
              </a:lnSpc>
              <a:buNone/>
            </a:pPr>
            <a:r>
              <a:rPr lang="en-US" sz="2561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561" dirty="0"/>
          </a:p>
        </p:txBody>
      </p:sp>
      <p:sp>
        <p:nvSpPr>
          <p:cNvPr id="7" name="Text 5"/>
          <p:cNvSpPr/>
          <p:nvPr/>
        </p:nvSpPr>
        <p:spPr>
          <a:xfrm>
            <a:off x="1517571" y="2743914"/>
            <a:ext cx="2522220" cy="352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74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Rápida evolução</a:t>
            </a:r>
            <a:endParaRPr lang="en-US" sz="2134" dirty="0"/>
          </a:p>
        </p:txBody>
      </p:sp>
      <p:sp>
        <p:nvSpPr>
          <p:cNvPr id="8" name="Text 6"/>
          <p:cNvSpPr/>
          <p:nvPr/>
        </p:nvSpPr>
        <p:spPr>
          <a:xfrm>
            <a:off x="1517571" y="3312914"/>
            <a:ext cx="2946083" cy="19508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73"/>
              </a:lnSpc>
              <a:buNone/>
            </a:pPr>
            <a:r>
              <a:rPr lang="en-US" sz="1707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continua evoluindo rapidamente e melhorando sua compatibilidade de hardware com cada nova atualização.</a:t>
            </a:r>
            <a:endParaRPr lang="en-US" sz="1707" dirty="0"/>
          </a:p>
        </p:txBody>
      </p:sp>
      <p:sp>
        <p:nvSpPr>
          <p:cNvPr id="9" name="Shape 7"/>
          <p:cNvSpPr/>
          <p:nvPr/>
        </p:nvSpPr>
        <p:spPr>
          <a:xfrm>
            <a:off x="4689991" y="2699980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10" name="Text 8"/>
          <p:cNvSpPr/>
          <p:nvPr/>
        </p:nvSpPr>
        <p:spPr>
          <a:xfrm>
            <a:off x="4821436" y="2708672"/>
            <a:ext cx="205740" cy="4227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329"/>
              </a:lnSpc>
              <a:buNone/>
            </a:pPr>
            <a:r>
              <a:rPr lang="en-US" sz="2561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561" dirty="0"/>
          </a:p>
        </p:txBody>
      </p:sp>
      <p:sp>
        <p:nvSpPr>
          <p:cNvPr id="11" name="Text 9"/>
          <p:cNvSpPr/>
          <p:nvPr/>
        </p:nvSpPr>
        <p:spPr>
          <a:xfrm>
            <a:off x="5385078" y="2743914"/>
            <a:ext cx="2560320" cy="352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74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Suporte contínuo</a:t>
            </a:r>
            <a:endParaRPr lang="en-US" sz="2134" dirty="0"/>
          </a:p>
        </p:txBody>
      </p:sp>
      <p:sp>
        <p:nvSpPr>
          <p:cNvPr id="12" name="Text 10"/>
          <p:cNvSpPr/>
          <p:nvPr/>
        </p:nvSpPr>
        <p:spPr>
          <a:xfrm>
            <a:off x="5385078" y="3312914"/>
            <a:ext cx="2946083" cy="19508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73"/>
              </a:lnSpc>
              <a:buNone/>
            </a:pPr>
            <a:r>
              <a:rPr lang="en-US" sz="1707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comunidade de usuários do Linux KDuXP continua a crescer e fornecer um suporte abrangente para solução de problemas.</a:t>
            </a:r>
            <a:endParaRPr lang="en-US" sz="1707" dirty="0"/>
          </a:p>
        </p:txBody>
      </p:sp>
      <p:sp>
        <p:nvSpPr>
          <p:cNvPr id="13" name="Shape 11"/>
          <p:cNvSpPr/>
          <p:nvPr/>
        </p:nvSpPr>
        <p:spPr>
          <a:xfrm>
            <a:off x="885230" y="6341150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14" name="Text 12"/>
          <p:cNvSpPr/>
          <p:nvPr/>
        </p:nvSpPr>
        <p:spPr>
          <a:xfrm>
            <a:off x="953929" y="5662136"/>
            <a:ext cx="205740" cy="4227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329"/>
              </a:lnSpc>
              <a:buNone/>
            </a:pPr>
            <a:r>
              <a:rPr lang="en-US" sz="2561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561" dirty="0"/>
          </a:p>
        </p:txBody>
      </p:sp>
      <p:sp>
        <p:nvSpPr>
          <p:cNvPr id="15" name="Text 13"/>
          <p:cNvSpPr/>
          <p:nvPr/>
        </p:nvSpPr>
        <p:spPr>
          <a:xfrm>
            <a:off x="1517571" y="5697379"/>
            <a:ext cx="3604260" cy="3521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74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Preparado para o futuro</a:t>
            </a:r>
            <a:endParaRPr lang="en-US" sz="2134" dirty="0"/>
          </a:p>
        </p:txBody>
      </p:sp>
      <p:sp>
        <p:nvSpPr>
          <p:cNvPr id="16" name="Text 14"/>
          <p:cNvSpPr/>
          <p:nvPr/>
        </p:nvSpPr>
        <p:spPr>
          <a:xfrm>
            <a:off x="1517571" y="6266378"/>
            <a:ext cx="6813471" cy="11705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73"/>
              </a:lnSpc>
              <a:buNone/>
            </a:pPr>
            <a:r>
              <a:rPr lang="en-US" sz="1707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está pronto para enfrentar futuros desafios no mercado de sistemas operacionais com seu software de código aberto e sua interface gráfica moderna e intuitiva.</a:t>
            </a:r>
            <a:endParaRPr lang="en-US" sz="1707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85230" y="665440"/>
            <a:ext cx="9852660" cy="7672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42"/>
              </a:lnSpc>
              <a:buNone/>
            </a:pPr>
            <a:r>
              <a:rPr lang="en-US" sz="4647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Casos de Uso do Linux KDuXP</a:t>
            </a:r>
            <a:endParaRPr lang="en-US" sz="4647" dirty="0"/>
          </a:p>
        </p:txBody>
      </p:sp>
      <p:sp>
        <p:nvSpPr>
          <p:cNvPr id="5" name="Shape 3"/>
          <p:cNvSpPr/>
          <p:nvPr/>
        </p:nvSpPr>
        <p:spPr>
          <a:xfrm>
            <a:off x="7307580" y="1786771"/>
            <a:ext cx="15240" cy="5777270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6" name="Shape 4"/>
          <p:cNvSpPr/>
          <p:nvPr/>
        </p:nvSpPr>
        <p:spPr>
          <a:xfrm>
            <a:off x="7580769" y="2206943"/>
            <a:ext cx="826294" cy="15240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7" name="Shape 5"/>
          <p:cNvSpPr/>
          <p:nvPr/>
        </p:nvSpPr>
        <p:spPr>
          <a:xfrm>
            <a:off x="7049631" y="1949053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8" name="Text 6"/>
          <p:cNvSpPr/>
          <p:nvPr/>
        </p:nvSpPr>
        <p:spPr>
          <a:xfrm>
            <a:off x="7246560" y="1984415"/>
            <a:ext cx="137160" cy="4602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625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788" dirty="0"/>
          </a:p>
        </p:txBody>
      </p:sp>
      <p:sp>
        <p:nvSpPr>
          <p:cNvPr id="9" name="Text 7"/>
          <p:cNvSpPr/>
          <p:nvPr/>
        </p:nvSpPr>
        <p:spPr>
          <a:xfrm>
            <a:off x="8613577" y="2022753"/>
            <a:ext cx="2636520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Para o dia-a-dia</a:t>
            </a:r>
            <a:endParaRPr lang="en-US" sz="2324" dirty="0"/>
          </a:p>
        </p:txBody>
      </p:sp>
      <p:sp>
        <p:nvSpPr>
          <p:cNvPr id="10" name="Text 8"/>
          <p:cNvSpPr/>
          <p:nvPr/>
        </p:nvSpPr>
        <p:spPr>
          <a:xfrm>
            <a:off x="8613577" y="2642354"/>
            <a:ext cx="5131594" cy="12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é uma excelente opção para navegação na web, compras online e outras tarefas cotidianas.</a:t>
            </a:r>
            <a:endParaRPr lang="en-US" sz="1859" dirty="0"/>
          </a:p>
        </p:txBody>
      </p:sp>
      <p:sp>
        <p:nvSpPr>
          <p:cNvPr id="11" name="Shape 9"/>
          <p:cNvSpPr/>
          <p:nvPr/>
        </p:nvSpPr>
        <p:spPr>
          <a:xfrm>
            <a:off x="6223337" y="3387209"/>
            <a:ext cx="826294" cy="15240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049631" y="3129320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13" name="Text 11"/>
          <p:cNvSpPr/>
          <p:nvPr/>
        </p:nvSpPr>
        <p:spPr>
          <a:xfrm>
            <a:off x="7204650" y="3164681"/>
            <a:ext cx="220980" cy="4602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625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788" dirty="0"/>
          </a:p>
        </p:txBody>
      </p:sp>
      <p:sp>
        <p:nvSpPr>
          <p:cNvPr id="14" name="Text 12"/>
          <p:cNvSpPr/>
          <p:nvPr/>
        </p:nvSpPr>
        <p:spPr>
          <a:xfrm>
            <a:off x="2161103" y="3203019"/>
            <a:ext cx="3855720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Escolas e universidades</a:t>
            </a:r>
            <a:endParaRPr lang="en-US" sz="2324" dirty="0"/>
          </a:p>
        </p:txBody>
      </p:sp>
      <p:sp>
        <p:nvSpPr>
          <p:cNvPr id="15" name="Text 13"/>
          <p:cNvSpPr/>
          <p:nvPr/>
        </p:nvSpPr>
        <p:spPr>
          <a:xfrm>
            <a:off x="885230" y="3822621"/>
            <a:ext cx="5131594" cy="12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oferece um ambiente de trabalho personalizável e gratuito para alunos e educadores.</a:t>
            </a:r>
            <a:endParaRPr lang="en-US" sz="1859" dirty="0"/>
          </a:p>
        </p:txBody>
      </p:sp>
      <p:sp>
        <p:nvSpPr>
          <p:cNvPr id="16" name="Shape 14"/>
          <p:cNvSpPr/>
          <p:nvPr/>
        </p:nvSpPr>
        <p:spPr>
          <a:xfrm>
            <a:off x="7580769" y="4809292"/>
            <a:ext cx="826294" cy="15240"/>
          </a:xfrm>
          <a:prstGeom prst="rect">
            <a:avLst/>
          </a:prstGeom>
          <a:solidFill>
            <a:srgbClr val="8061FF"/>
          </a:solidFill>
          <a:ln/>
        </p:spPr>
      </p:sp>
      <p:sp>
        <p:nvSpPr>
          <p:cNvPr id="17" name="Shape 15"/>
          <p:cNvSpPr/>
          <p:nvPr/>
        </p:nvSpPr>
        <p:spPr>
          <a:xfrm>
            <a:off x="7049631" y="4551402"/>
            <a:ext cx="531138" cy="531138"/>
          </a:xfrm>
          <a:prstGeom prst="roundRect">
            <a:avLst>
              <a:gd name="adj" fmla="val 13335"/>
            </a:avLst>
          </a:prstGeom>
          <a:solidFill>
            <a:srgbClr val="171542"/>
          </a:solidFill>
          <a:ln/>
        </p:spPr>
      </p:sp>
      <p:sp>
        <p:nvSpPr>
          <p:cNvPr id="18" name="Text 16"/>
          <p:cNvSpPr/>
          <p:nvPr/>
        </p:nvSpPr>
        <p:spPr>
          <a:xfrm>
            <a:off x="7200840" y="4586764"/>
            <a:ext cx="228600" cy="4602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625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788" dirty="0"/>
          </a:p>
        </p:txBody>
      </p:sp>
      <p:sp>
        <p:nvSpPr>
          <p:cNvPr id="19" name="Text 17"/>
          <p:cNvSpPr/>
          <p:nvPr/>
        </p:nvSpPr>
        <p:spPr>
          <a:xfrm>
            <a:off x="8613577" y="4625102"/>
            <a:ext cx="5131594" cy="76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Empresas pequenas e de médio porte</a:t>
            </a:r>
            <a:endParaRPr lang="en-US" sz="2324" dirty="0"/>
          </a:p>
        </p:txBody>
      </p:sp>
      <p:sp>
        <p:nvSpPr>
          <p:cNvPr id="20" name="Text 18"/>
          <p:cNvSpPr/>
          <p:nvPr/>
        </p:nvSpPr>
        <p:spPr>
          <a:xfrm>
            <a:off x="8613577" y="5628323"/>
            <a:ext cx="5131594" cy="1699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oferece um sistema operacional confiável e de alta qualidade, com custo zero. Ideal para negócios com pouco dinheiro para investir em software.</a:t>
            </a:r>
            <a:endParaRPr lang="en-US" sz="18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sp>
        <p:nvSpPr>
          <p:cNvPr id="4" name="Text 2"/>
          <p:cNvSpPr/>
          <p:nvPr/>
        </p:nvSpPr>
        <p:spPr>
          <a:xfrm>
            <a:off x="885230" y="1945958"/>
            <a:ext cx="11049000" cy="7672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42"/>
              </a:lnSpc>
              <a:buNone/>
            </a:pPr>
            <a:r>
              <a:rPr lang="en-US" sz="4647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Conclusão e Perspectivas Futuras</a:t>
            </a:r>
            <a:endParaRPr lang="en-US" sz="4647" dirty="0"/>
          </a:p>
        </p:txBody>
      </p:sp>
      <p:sp>
        <p:nvSpPr>
          <p:cNvPr id="5" name="Shape 3"/>
          <p:cNvSpPr/>
          <p:nvPr/>
        </p:nvSpPr>
        <p:spPr>
          <a:xfrm>
            <a:off x="885230" y="3067288"/>
            <a:ext cx="6311979" cy="3216235"/>
          </a:xfrm>
          <a:prstGeom prst="roundRect">
            <a:avLst>
              <a:gd name="adj" fmla="val 2202"/>
            </a:avLst>
          </a:prstGeom>
          <a:solidFill>
            <a:srgbClr val="171542"/>
          </a:solidFill>
          <a:ln/>
        </p:spPr>
      </p:sp>
      <p:sp>
        <p:nvSpPr>
          <p:cNvPr id="6" name="Text 4"/>
          <p:cNvSpPr/>
          <p:nvPr/>
        </p:nvSpPr>
        <p:spPr>
          <a:xfrm>
            <a:off x="1121212" y="3303270"/>
            <a:ext cx="2360771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Conclusão</a:t>
            </a:r>
            <a:endParaRPr lang="en-US" sz="2324" dirty="0"/>
          </a:p>
        </p:txBody>
      </p:sp>
      <p:sp>
        <p:nvSpPr>
          <p:cNvPr id="7" name="Text 5"/>
          <p:cNvSpPr/>
          <p:nvPr/>
        </p:nvSpPr>
        <p:spPr>
          <a:xfrm>
            <a:off x="1121212" y="3922871"/>
            <a:ext cx="5840016" cy="1699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é uma excelente opção para usuários novos e experientes do Linux. Combinando as melhores partes do Windows com toda a liberdade do Linux, é uma escolha ideal.</a:t>
            </a:r>
            <a:endParaRPr lang="en-US" sz="1859" dirty="0"/>
          </a:p>
        </p:txBody>
      </p:sp>
      <p:sp>
        <p:nvSpPr>
          <p:cNvPr id="8" name="Shape 6"/>
          <p:cNvSpPr/>
          <p:nvPr/>
        </p:nvSpPr>
        <p:spPr>
          <a:xfrm>
            <a:off x="7433191" y="3067288"/>
            <a:ext cx="6311979" cy="3216235"/>
          </a:xfrm>
          <a:prstGeom prst="roundRect">
            <a:avLst>
              <a:gd name="adj" fmla="val 2202"/>
            </a:avLst>
          </a:prstGeom>
          <a:solidFill>
            <a:srgbClr val="171542"/>
          </a:solidFill>
          <a:ln/>
        </p:spPr>
      </p:sp>
      <p:sp>
        <p:nvSpPr>
          <p:cNvPr id="9" name="Text 7"/>
          <p:cNvSpPr/>
          <p:nvPr/>
        </p:nvSpPr>
        <p:spPr>
          <a:xfrm>
            <a:off x="7669173" y="3303270"/>
            <a:ext cx="3406140" cy="3836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21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Perspectivas Futuras</a:t>
            </a:r>
            <a:endParaRPr lang="en-US" sz="2324" dirty="0"/>
          </a:p>
        </p:txBody>
      </p:sp>
      <p:sp>
        <p:nvSpPr>
          <p:cNvPr id="10" name="Text 8"/>
          <p:cNvSpPr/>
          <p:nvPr/>
        </p:nvSpPr>
        <p:spPr>
          <a:xfrm>
            <a:off x="7669173" y="3922871"/>
            <a:ext cx="5840016" cy="2124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46"/>
              </a:lnSpc>
              <a:buNone/>
            </a:pPr>
            <a:r>
              <a:rPr lang="en-US" sz="1859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Linux KDuXP está preparado para um futuro brilhante. Com sua comunidade de usuários e desenvolvedores crescentes, podemos esperar uma evolução rápida e contínua do sistema operacional no futuro.</a:t>
            </a:r>
            <a:endParaRPr lang="en-US" sz="18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2023-06-27T11:48:29Z</dcterms:created>
  <dcterms:modified xsi:type="dcterms:W3CDTF">2023-06-27T11:48:29Z</dcterms:modified>
</cp:coreProperties>
</file>